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5" r:id="rId3"/>
    <p:sldId id="30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8" r:id="rId18"/>
    <p:sldId id="272" r:id="rId19"/>
    <p:sldId id="279" r:id="rId20"/>
    <p:sldId id="273" r:id="rId21"/>
    <p:sldId id="274" r:id="rId22"/>
    <p:sldId id="275" r:id="rId23"/>
    <p:sldId id="277" r:id="rId24"/>
    <p:sldId id="27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8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3" r:id="rId49"/>
    <p:sldId id="306" r:id="rId5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4D9C51-62BB-4F32-95D7-D52A34730B6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9418DF2-9BFA-4B89-875F-8230F7EFB634}">
      <dgm:prSet phldrT="[Text]"/>
      <dgm:spPr/>
      <dgm:t>
        <a:bodyPr/>
        <a:lstStyle/>
        <a:p>
          <a:r>
            <a:rPr lang="cs-CZ" dirty="0" smtClean="0"/>
            <a:t>strategické</a:t>
          </a:r>
          <a:endParaRPr lang="cs-CZ" dirty="0"/>
        </a:p>
      </dgm:t>
    </dgm:pt>
    <dgm:pt modelId="{F6215BD3-453C-407A-B83E-A3DFE8FF6AC6}" type="parTrans" cxnId="{7F54EAA1-7053-4BF2-9630-08140A4ABBBD}">
      <dgm:prSet/>
      <dgm:spPr/>
      <dgm:t>
        <a:bodyPr/>
        <a:lstStyle/>
        <a:p>
          <a:endParaRPr lang="cs-CZ"/>
        </a:p>
      </dgm:t>
    </dgm:pt>
    <dgm:pt modelId="{24444A79-F012-4915-8057-24089866EDA5}" type="sibTrans" cxnId="{7F54EAA1-7053-4BF2-9630-08140A4ABBBD}">
      <dgm:prSet/>
      <dgm:spPr/>
      <dgm:t>
        <a:bodyPr/>
        <a:lstStyle/>
        <a:p>
          <a:endParaRPr lang="cs-CZ"/>
        </a:p>
      </dgm:t>
    </dgm:pt>
    <dgm:pt modelId="{51577BB4-3375-47A8-A596-1E7E06A1646A}">
      <dgm:prSet phldrT="[Text]"/>
      <dgm:spPr/>
      <dgm:t>
        <a:bodyPr/>
        <a:lstStyle/>
        <a:p>
          <a:r>
            <a:rPr lang="cs-CZ" dirty="0" smtClean="0"/>
            <a:t>taktické</a:t>
          </a:r>
          <a:endParaRPr lang="cs-CZ" dirty="0"/>
        </a:p>
      </dgm:t>
    </dgm:pt>
    <dgm:pt modelId="{BF2BD5C1-B943-4CA8-A083-CA4C4191F239}" type="parTrans" cxnId="{C9E30280-1485-4E6E-953C-4DB1E01A2276}">
      <dgm:prSet/>
      <dgm:spPr/>
      <dgm:t>
        <a:bodyPr/>
        <a:lstStyle/>
        <a:p>
          <a:endParaRPr lang="cs-CZ"/>
        </a:p>
      </dgm:t>
    </dgm:pt>
    <dgm:pt modelId="{D88F4113-B254-4531-8E9B-F3FB72A8A205}" type="sibTrans" cxnId="{C9E30280-1485-4E6E-953C-4DB1E01A2276}">
      <dgm:prSet/>
      <dgm:spPr/>
      <dgm:t>
        <a:bodyPr/>
        <a:lstStyle/>
        <a:p>
          <a:endParaRPr lang="cs-CZ"/>
        </a:p>
      </dgm:t>
    </dgm:pt>
    <dgm:pt modelId="{C612074B-F58B-4154-96A4-BA11863B8F11}">
      <dgm:prSet phldrT="[Text]"/>
      <dgm:spPr/>
      <dgm:t>
        <a:bodyPr/>
        <a:lstStyle/>
        <a:p>
          <a:r>
            <a:rPr lang="cs-CZ" dirty="0" smtClean="0"/>
            <a:t>operativní</a:t>
          </a:r>
          <a:endParaRPr lang="cs-CZ" dirty="0"/>
        </a:p>
      </dgm:t>
    </dgm:pt>
    <dgm:pt modelId="{EF616CD1-67CD-43B6-82EC-6AF37DAECB5C}" type="parTrans" cxnId="{5319DF95-E3BF-487A-89CF-1E1B1678151B}">
      <dgm:prSet/>
      <dgm:spPr/>
      <dgm:t>
        <a:bodyPr/>
        <a:lstStyle/>
        <a:p>
          <a:endParaRPr lang="cs-CZ"/>
        </a:p>
      </dgm:t>
    </dgm:pt>
    <dgm:pt modelId="{2731F55A-ABB7-40D7-971B-1529FE4EDD48}" type="sibTrans" cxnId="{5319DF95-E3BF-487A-89CF-1E1B1678151B}">
      <dgm:prSet/>
      <dgm:spPr/>
      <dgm:t>
        <a:bodyPr/>
        <a:lstStyle/>
        <a:p>
          <a:endParaRPr lang="cs-CZ"/>
        </a:p>
      </dgm:t>
    </dgm:pt>
    <dgm:pt modelId="{38A8307E-56CE-4A70-A8AB-36A131790AB9}" type="pres">
      <dgm:prSet presAssocID="{094D9C51-62BB-4F32-95D7-D52A34730B69}" presName="Name0" presStyleCnt="0">
        <dgm:presLayoutVars>
          <dgm:dir/>
          <dgm:animLvl val="lvl"/>
          <dgm:resizeHandles val="exact"/>
        </dgm:presLayoutVars>
      </dgm:prSet>
      <dgm:spPr/>
    </dgm:pt>
    <dgm:pt modelId="{2B41848C-28CE-429A-81D3-EE20E0432160}" type="pres">
      <dgm:prSet presAssocID="{09418DF2-9BFA-4B89-875F-8230F7EFB634}" presName="Name8" presStyleCnt="0"/>
      <dgm:spPr/>
    </dgm:pt>
    <dgm:pt modelId="{17AA54AA-2583-4B8E-BB99-F450DD3C2C12}" type="pres">
      <dgm:prSet presAssocID="{09418DF2-9BFA-4B89-875F-8230F7EFB63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760517-1FF5-4395-A6EE-937CD62F1FCA}" type="pres">
      <dgm:prSet presAssocID="{09418DF2-9BFA-4B89-875F-8230F7EFB6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1742D0-DE5B-45F2-82CB-FC63DD3C959F}" type="pres">
      <dgm:prSet presAssocID="{51577BB4-3375-47A8-A596-1E7E06A1646A}" presName="Name8" presStyleCnt="0"/>
      <dgm:spPr/>
    </dgm:pt>
    <dgm:pt modelId="{EAE3EA47-3DAA-4B70-8937-6F303A85204A}" type="pres">
      <dgm:prSet presAssocID="{51577BB4-3375-47A8-A596-1E7E06A1646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BCC0B2-0E73-47B9-98D3-E02C6EFE69B6}" type="pres">
      <dgm:prSet presAssocID="{51577BB4-3375-47A8-A596-1E7E06A164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F918D8-5884-4812-B97B-C6659D9E9AA5}" type="pres">
      <dgm:prSet presAssocID="{C612074B-F58B-4154-96A4-BA11863B8F11}" presName="Name8" presStyleCnt="0"/>
      <dgm:spPr/>
    </dgm:pt>
    <dgm:pt modelId="{8D524856-39DB-4FA1-ADC6-27474AA949CB}" type="pres">
      <dgm:prSet presAssocID="{C612074B-F58B-4154-96A4-BA11863B8F1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72F76D-D462-42AA-AE50-FFFB20FB406F}" type="pres">
      <dgm:prSet presAssocID="{C612074B-F58B-4154-96A4-BA11863B8F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9DAC05A-DEEF-4AFD-A72D-1E30EF7D1BA6}" type="presOf" srcId="{51577BB4-3375-47A8-A596-1E7E06A1646A}" destId="{C3BCC0B2-0E73-47B9-98D3-E02C6EFE69B6}" srcOrd="1" destOrd="0" presId="urn:microsoft.com/office/officeart/2005/8/layout/pyramid1"/>
    <dgm:cxn modelId="{76ED7291-F0B5-4E78-A14C-3B16CE8E365A}" type="presOf" srcId="{09418DF2-9BFA-4B89-875F-8230F7EFB634}" destId="{BF760517-1FF5-4395-A6EE-937CD62F1FCA}" srcOrd="1" destOrd="0" presId="urn:microsoft.com/office/officeart/2005/8/layout/pyramid1"/>
    <dgm:cxn modelId="{7F54EAA1-7053-4BF2-9630-08140A4ABBBD}" srcId="{094D9C51-62BB-4F32-95D7-D52A34730B69}" destId="{09418DF2-9BFA-4B89-875F-8230F7EFB634}" srcOrd="0" destOrd="0" parTransId="{F6215BD3-453C-407A-B83E-A3DFE8FF6AC6}" sibTransId="{24444A79-F012-4915-8057-24089866EDA5}"/>
    <dgm:cxn modelId="{97DA6A5F-0767-469D-B779-37F7E62A41F1}" type="presOf" srcId="{51577BB4-3375-47A8-A596-1E7E06A1646A}" destId="{EAE3EA47-3DAA-4B70-8937-6F303A85204A}" srcOrd="0" destOrd="0" presId="urn:microsoft.com/office/officeart/2005/8/layout/pyramid1"/>
    <dgm:cxn modelId="{C9E30280-1485-4E6E-953C-4DB1E01A2276}" srcId="{094D9C51-62BB-4F32-95D7-D52A34730B69}" destId="{51577BB4-3375-47A8-A596-1E7E06A1646A}" srcOrd="1" destOrd="0" parTransId="{BF2BD5C1-B943-4CA8-A083-CA4C4191F239}" sibTransId="{D88F4113-B254-4531-8E9B-F3FB72A8A205}"/>
    <dgm:cxn modelId="{29687178-AEAA-463D-8DA9-967E841BD41D}" type="presOf" srcId="{094D9C51-62BB-4F32-95D7-D52A34730B69}" destId="{38A8307E-56CE-4A70-A8AB-36A131790AB9}" srcOrd="0" destOrd="0" presId="urn:microsoft.com/office/officeart/2005/8/layout/pyramid1"/>
    <dgm:cxn modelId="{D81A911A-65F5-45B0-8BFB-97DD8BAFA5F7}" type="presOf" srcId="{C612074B-F58B-4154-96A4-BA11863B8F11}" destId="{A972F76D-D462-42AA-AE50-FFFB20FB406F}" srcOrd="1" destOrd="0" presId="urn:microsoft.com/office/officeart/2005/8/layout/pyramid1"/>
    <dgm:cxn modelId="{5319DF95-E3BF-487A-89CF-1E1B1678151B}" srcId="{094D9C51-62BB-4F32-95D7-D52A34730B69}" destId="{C612074B-F58B-4154-96A4-BA11863B8F11}" srcOrd="2" destOrd="0" parTransId="{EF616CD1-67CD-43B6-82EC-6AF37DAECB5C}" sibTransId="{2731F55A-ABB7-40D7-971B-1529FE4EDD48}"/>
    <dgm:cxn modelId="{DC9B4851-41FC-4056-ADFC-2CCE8B2C0C95}" type="presOf" srcId="{09418DF2-9BFA-4B89-875F-8230F7EFB634}" destId="{17AA54AA-2583-4B8E-BB99-F450DD3C2C12}" srcOrd="0" destOrd="0" presId="urn:microsoft.com/office/officeart/2005/8/layout/pyramid1"/>
    <dgm:cxn modelId="{A8952F79-FE1B-45F4-B643-F2C464CD687D}" type="presOf" srcId="{C612074B-F58B-4154-96A4-BA11863B8F11}" destId="{8D524856-39DB-4FA1-ADC6-27474AA949CB}" srcOrd="0" destOrd="0" presId="urn:microsoft.com/office/officeart/2005/8/layout/pyramid1"/>
    <dgm:cxn modelId="{FA9F2AD2-5177-497F-8044-9388C1816F94}" type="presParOf" srcId="{38A8307E-56CE-4A70-A8AB-36A131790AB9}" destId="{2B41848C-28CE-429A-81D3-EE20E0432160}" srcOrd="0" destOrd="0" presId="urn:microsoft.com/office/officeart/2005/8/layout/pyramid1"/>
    <dgm:cxn modelId="{CB200A5E-FA9C-4430-BFEC-582CBA490779}" type="presParOf" srcId="{2B41848C-28CE-429A-81D3-EE20E0432160}" destId="{17AA54AA-2583-4B8E-BB99-F450DD3C2C12}" srcOrd="0" destOrd="0" presId="urn:microsoft.com/office/officeart/2005/8/layout/pyramid1"/>
    <dgm:cxn modelId="{2C8AF6EE-89D6-4C95-B20C-99B270CE0C00}" type="presParOf" srcId="{2B41848C-28CE-429A-81D3-EE20E0432160}" destId="{BF760517-1FF5-4395-A6EE-937CD62F1FCA}" srcOrd="1" destOrd="0" presId="urn:microsoft.com/office/officeart/2005/8/layout/pyramid1"/>
    <dgm:cxn modelId="{8E5D9831-A132-458F-BBE2-05DDE393256B}" type="presParOf" srcId="{38A8307E-56CE-4A70-A8AB-36A131790AB9}" destId="{F61742D0-DE5B-45F2-82CB-FC63DD3C959F}" srcOrd="1" destOrd="0" presId="urn:microsoft.com/office/officeart/2005/8/layout/pyramid1"/>
    <dgm:cxn modelId="{19D0B4AC-179C-4DF9-8A10-218D07B4E15D}" type="presParOf" srcId="{F61742D0-DE5B-45F2-82CB-FC63DD3C959F}" destId="{EAE3EA47-3DAA-4B70-8937-6F303A85204A}" srcOrd="0" destOrd="0" presId="urn:microsoft.com/office/officeart/2005/8/layout/pyramid1"/>
    <dgm:cxn modelId="{073A60B5-B266-400C-A0B4-EBE7DCABF2B7}" type="presParOf" srcId="{F61742D0-DE5B-45F2-82CB-FC63DD3C959F}" destId="{C3BCC0B2-0E73-47B9-98D3-E02C6EFE69B6}" srcOrd="1" destOrd="0" presId="urn:microsoft.com/office/officeart/2005/8/layout/pyramid1"/>
    <dgm:cxn modelId="{AF69F02F-4A3F-4D67-BBF2-0C06D116A052}" type="presParOf" srcId="{38A8307E-56CE-4A70-A8AB-36A131790AB9}" destId="{C1F918D8-5884-4812-B97B-C6659D9E9AA5}" srcOrd="2" destOrd="0" presId="urn:microsoft.com/office/officeart/2005/8/layout/pyramid1"/>
    <dgm:cxn modelId="{942CE277-E61D-4D54-8E4A-52836A465785}" type="presParOf" srcId="{C1F918D8-5884-4812-B97B-C6659D9E9AA5}" destId="{8D524856-39DB-4FA1-ADC6-27474AA949CB}" srcOrd="0" destOrd="0" presId="urn:microsoft.com/office/officeart/2005/8/layout/pyramid1"/>
    <dgm:cxn modelId="{CFC7830E-CE8B-402D-BC0E-DF9D2369493F}" type="presParOf" srcId="{C1F918D8-5884-4812-B97B-C6659D9E9AA5}" destId="{A972F76D-D462-42AA-AE50-FFFB20FB406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AA54AA-2583-4B8E-BB99-F450DD3C2C12}">
      <dsp:nvSpPr>
        <dsp:cNvPr id="0" name=""/>
        <dsp:cNvSpPr/>
      </dsp:nvSpPr>
      <dsp:spPr>
        <a:xfrm>
          <a:off x="2743200" y="0"/>
          <a:ext cx="27431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strategické</a:t>
          </a:r>
          <a:endParaRPr lang="cs-CZ" sz="4700" kern="1200" dirty="0"/>
        </a:p>
      </dsp:txBody>
      <dsp:txXfrm>
        <a:off x="2743200" y="0"/>
        <a:ext cx="2743199" cy="1508654"/>
      </dsp:txXfrm>
    </dsp:sp>
    <dsp:sp modelId="{EAE3EA47-3DAA-4B70-8937-6F303A85204A}">
      <dsp:nvSpPr>
        <dsp:cNvPr id="0" name=""/>
        <dsp:cNvSpPr/>
      </dsp:nvSpPr>
      <dsp:spPr>
        <a:xfrm>
          <a:off x="1371600" y="1508654"/>
          <a:ext cx="5486399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taktické</a:t>
          </a:r>
          <a:endParaRPr lang="cs-CZ" sz="4700" kern="1200" dirty="0"/>
        </a:p>
      </dsp:txBody>
      <dsp:txXfrm>
        <a:off x="2331720" y="1508654"/>
        <a:ext cx="3566160" cy="1508654"/>
      </dsp:txXfrm>
    </dsp:sp>
    <dsp:sp modelId="{8D524856-39DB-4FA1-ADC6-27474AA949CB}">
      <dsp:nvSpPr>
        <dsp:cNvPr id="0" name=""/>
        <dsp:cNvSpPr/>
      </dsp:nvSpPr>
      <dsp:spPr>
        <a:xfrm>
          <a:off x="0" y="3017308"/>
          <a:ext cx="8229600" cy="1508654"/>
        </a:xfrm>
        <a:prstGeom prst="trapezoid">
          <a:avLst>
            <a:gd name="adj" fmla="val 9091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operativní</a:t>
          </a:r>
          <a:endParaRPr lang="cs-CZ" sz="4700" kern="1200" dirty="0"/>
        </a:p>
      </dsp:txBody>
      <dsp:txXfrm>
        <a:off x="1440179" y="3017308"/>
        <a:ext cx="5349240" cy="15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Aplikace VT v hospodářské praxi</a:t>
            </a:r>
            <a:br>
              <a:rPr lang="cs-CZ" dirty="0" smtClean="0"/>
            </a:br>
            <a:r>
              <a:rPr lang="cs-CZ" i="1" dirty="0" smtClean="0"/>
              <a:t>Úvod do informačních systémů</a:t>
            </a:r>
            <a:br>
              <a:rPr lang="cs-CZ" i="1" dirty="0" smtClean="0"/>
            </a:br>
            <a:endParaRPr lang="cs-CZ" sz="20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2000" dirty="0" err="1" smtClean="0">
                <a:hlinkClick r:id="rId2"/>
              </a:rPr>
              <a:t>roman.danel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vsb.cz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VŠB – TU Ostrava</a:t>
            </a:r>
            <a:endParaRPr lang="cs-CZ" sz="20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Efektivnost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b="1" dirty="0" smtClean="0"/>
              <a:t>Efektivnost</a:t>
            </a:r>
            <a:r>
              <a:rPr lang="cs-CZ" dirty="0" smtClean="0"/>
              <a:t> – účinnost prostředků vložených do činnosti, hodnocených z hlediska užitečného výsledku této činnosti.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Optimum:</a:t>
            </a:r>
          </a:p>
          <a:p>
            <a:pPr algn="ctr">
              <a:buFontTx/>
              <a:buNone/>
            </a:pPr>
            <a:r>
              <a:rPr lang="cs-CZ" dirty="0" smtClean="0"/>
              <a:t>vyvážený poměr mezi náklady a užitkem!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Problém vyhodnocení efektivnosti u IS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Vykázání efektivnosti u IS je </a:t>
            </a:r>
            <a:r>
              <a:rPr lang="cs-CZ" u="sng" smtClean="0"/>
              <a:t>obtížné</a:t>
            </a:r>
          </a:p>
          <a:p>
            <a:pPr>
              <a:buFontTx/>
              <a:buNone/>
            </a:pPr>
            <a:r>
              <a:rPr lang="cs-CZ" sz="2800" smtClean="0"/>
              <a:t>	Proč?  </a:t>
            </a:r>
            <a:r>
              <a:rPr lang="cs-CZ" sz="2800" smtClean="0">
                <a:solidFill>
                  <a:srgbClr val="0070C0"/>
                </a:solidFill>
              </a:rPr>
              <a:t>Výdaje jsou viditelné, kdežto přínosy ne</a:t>
            </a:r>
          </a:p>
          <a:p>
            <a:r>
              <a:rPr lang="cs-CZ" smtClean="0"/>
              <a:t>Efekt investic do IT se může dostavit se </a:t>
            </a:r>
            <a:r>
              <a:rPr lang="cs-CZ" u="sng" smtClean="0"/>
              <a:t>zpožděním</a:t>
            </a:r>
          </a:p>
          <a:p>
            <a:r>
              <a:rPr lang="cs-CZ" u="sng" smtClean="0"/>
              <a:t>Přínos nepřímý </a:t>
            </a:r>
            <a:endParaRPr lang="cs-CZ" smtClean="0"/>
          </a:p>
          <a:p>
            <a:pPr>
              <a:buFontTx/>
              <a:buNone/>
            </a:pPr>
            <a:r>
              <a:rPr lang="cs-CZ" smtClean="0"/>
              <a:t>	</a:t>
            </a:r>
            <a:r>
              <a:rPr lang="cs-CZ" sz="2800" smtClean="0"/>
              <a:t>prostřednictvím lepších rozhodnutí při řízení díky dostupným informacím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Historické vývojové etapy 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smtClean="0">
              <a:solidFill>
                <a:srgbClr val="0070C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16013" y="1628775"/>
          <a:ext cx="7056437" cy="446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437"/>
              </a:tblGrid>
              <a:tr h="1349597">
                <a:tc>
                  <a:txBody>
                    <a:bodyPr/>
                    <a:lstStyle/>
                    <a:p>
                      <a:pPr eaLnBrk="1" hangingPunct="1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Éra zpracování dat - bez vazby na další řídicí složky (dávkové zpracování)</a:t>
                      </a:r>
                    </a:p>
                    <a:p>
                      <a:endParaRPr lang="cs-CZ" sz="2400" dirty="0"/>
                    </a:p>
                  </a:txBody>
                  <a:tcPr marL="91436" marR="91436" marT="45715" marB="45715"/>
                </a:tc>
              </a:tr>
              <a:tr h="1349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Éra poskytování informací pro řídicí složky (nepřímé řízení)</a:t>
                      </a:r>
                    </a:p>
                    <a:p>
                      <a:endParaRPr lang="cs-CZ" sz="2400" dirty="0"/>
                    </a:p>
                  </a:txBody>
                  <a:tcPr marL="91436" marR="91436" marT="45715" marB="45715"/>
                </a:tc>
              </a:tr>
              <a:tr h="1764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Éra strategických informačních systémů - vyvolávají změny ve stylu podnikání, mění podnikové procesy…</a:t>
                      </a:r>
                    </a:p>
                    <a:p>
                      <a:endParaRPr lang="cs-CZ" sz="2400" dirty="0"/>
                    </a:p>
                  </a:txBody>
                  <a:tcPr marL="91436" marR="91436"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Dvě možné cesty pořizování IS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dirty="0" smtClean="0"/>
              <a:t>Hledání </a:t>
            </a:r>
            <a:r>
              <a:rPr lang="cs-CZ" b="1" dirty="0" smtClean="0">
                <a:solidFill>
                  <a:srgbClr val="0070C0"/>
                </a:solidFill>
              </a:rPr>
              <a:t>maximálního užitku </a:t>
            </a:r>
            <a:r>
              <a:rPr lang="cs-CZ" dirty="0" smtClean="0"/>
              <a:t>při </a:t>
            </a:r>
            <a:r>
              <a:rPr lang="cs-CZ" b="1" dirty="0" smtClean="0">
                <a:solidFill>
                  <a:srgbClr val="C00000"/>
                </a:solidFill>
              </a:rPr>
              <a:t>zadaném objemu financí</a:t>
            </a:r>
          </a:p>
          <a:p>
            <a:pPr marL="514350" indent="-514350">
              <a:buFontTx/>
              <a:buAutoNum type="arabicPeriod"/>
            </a:pPr>
            <a:r>
              <a:rPr lang="cs-CZ" dirty="0" smtClean="0"/>
              <a:t>Víme,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jakou IS/IT aplikaci potřebujeme </a:t>
            </a:r>
            <a:r>
              <a:rPr lang="cs-CZ" dirty="0" smtClean="0"/>
              <a:t>a hledáme, jak ji </a:t>
            </a:r>
            <a:r>
              <a:rPr lang="cs-CZ" b="1" dirty="0" smtClean="0">
                <a:solidFill>
                  <a:srgbClr val="C00000"/>
                </a:solidFill>
              </a:rPr>
              <a:t>co nejlevněji pořídit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IS v podniku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S IS pracují čtyři kategorie lidí s různými očekáváními:</a:t>
            </a:r>
          </a:p>
          <a:p>
            <a:pPr marL="914400" lvl="1" indent="-514350">
              <a:buFontTx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Majitelé</a:t>
            </a:r>
          </a:p>
          <a:p>
            <a:pPr marL="914400" lvl="1" indent="-514350">
              <a:buFontTx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Manažeři</a:t>
            </a:r>
          </a:p>
          <a:p>
            <a:pPr marL="914400" lvl="1" indent="-514350">
              <a:buFontTx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Zaměstnanci</a:t>
            </a:r>
          </a:p>
          <a:p>
            <a:pPr marL="914400" lvl="1" indent="-514350">
              <a:buFontTx/>
              <a:buAutoNum type="arabicPeriod"/>
            </a:pPr>
            <a:r>
              <a:rPr lang="cs-CZ" smtClean="0">
                <a:solidFill>
                  <a:srgbClr val="C00000"/>
                </a:solidFill>
              </a:rPr>
              <a:t>Zákazníci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mtClean="0"/>
              <a:t>Jaké jsou očekávání jednotlivých skupin?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Informační systém a řízení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u="sng" smtClean="0"/>
              <a:t>Informační systém slouží jako podpora pro řízení.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mtClean="0"/>
              <a:t>Řídicí úrovně (dle časového horizontu):</a:t>
            </a:r>
            <a:endParaRPr lang="cs-CZ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cs-CZ" smtClean="0">
                <a:solidFill>
                  <a:srgbClr val="C00000"/>
                </a:solidFill>
              </a:rPr>
              <a:t>	- operativní (procesní) řízení </a:t>
            </a:r>
          </a:p>
          <a:p>
            <a:pPr eaLnBrk="1" hangingPunct="1">
              <a:buFontTx/>
              <a:buNone/>
            </a:pPr>
            <a:r>
              <a:rPr lang="cs-CZ" smtClean="0">
                <a:solidFill>
                  <a:srgbClr val="C00000"/>
                </a:solidFill>
              </a:rPr>
              <a:t>	- taktické řízení</a:t>
            </a:r>
          </a:p>
          <a:p>
            <a:pPr eaLnBrk="1" hangingPunct="1">
              <a:buFontTx/>
              <a:buNone/>
            </a:pPr>
            <a:r>
              <a:rPr lang="cs-CZ" smtClean="0">
                <a:solidFill>
                  <a:srgbClr val="C00000"/>
                </a:solidFill>
              </a:rPr>
              <a:t>	- strategické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00000"/>
                </a:solidFill>
              </a:rPr>
              <a:t>Řízení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ovací šipka 5"/>
          <p:cNvCxnSpPr/>
          <p:nvPr/>
        </p:nvCxnSpPr>
        <p:spPr>
          <a:xfrm rot="5400000" flipH="1" flipV="1">
            <a:off x="-1800225" y="3897313"/>
            <a:ext cx="4319587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5" name="TextovéPole 6"/>
          <p:cNvSpPr txBox="1">
            <a:spLocks noChangeArrowheads="1"/>
          </p:cNvSpPr>
          <p:nvPr/>
        </p:nvSpPr>
        <p:spPr bwMode="auto">
          <a:xfrm>
            <a:off x="539750" y="1844675"/>
            <a:ext cx="1584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Neurčitost,</a:t>
            </a:r>
          </a:p>
          <a:p>
            <a:r>
              <a:rPr lang="cs-CZ"/>
              <a:t>Agregace</a:t>
            </a:r>
          </a:p>
          <a:p>
            <a:r>
              <a:rPr lang="cs-CZ"/>
              <a:t>Širší časový</a:t>
            </a:r>
          </a:p>
          <a:p>
            <a:r>
              <a:rPr lang="cs-CZ"/>
              <a:t>horizont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Schéma obecného systému řízení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500188" y="3143250"/>
            <a:ext cx="1714500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Řídicí systém</a:t>
            </a:r>
          </a:p>
        </p:txBody>
      </p:sp>
      <p:sp>
        <p:nvSpPr>
          <p:cNvPr id="7" name="Obdélník 6"/>
          <p:cNvSpPr/>
          <p:nvPr/>
        </p:nvSpPr>
        <p:spPr>
          <a:xfrm>
            <a:off x="4357688" y="3143250"/>
            <a:ext cx="1928812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Řízená</a:t>
            </a:r>
          </a:p>
          <a:p>
            <a:pPr algn="ctr">
              <a:defRPr/>
            </a:pPr>
            <a:r>
              <a:rPr lang="cs-CZ" dirty="0"/>
              <a:t>soustava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857250" y="3643313"/>
            <a:ext cx="642938" cy="460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3214688" y="3643313"/>
            <a:ext cx="1143000" cy="460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Šipka dolů 19"/>
          <p:cNvSpPr/>
          <p:nvPr/>
        </p:nvSpPr>
        <p:spPr>
          <a:xfrm>
            <a:off x="5286375" y="2714625"/>
            <a:ext cx="4603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Šipka doprava 20"/>
          <p:cNvSpPr/>
          <p:nvPr/>
        </p:nvSpPr>
        <p:spPr>
          <a:xfrm>
            <a:off x="6286500" y="3643313"/>
            <a:ext cx="785813" cy="460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826" name="TextovéPole 21"/>
          <p:cNvSpPr txBox="1">
            <a:spLocks noChangeArrowheads="1"/>
          </p:cNvSpPr>
          <p:nvPr/>
        </p:nvSpPr>
        <p:spPr bwMode="auto">
          <a:xfrm>
            <a:off x="7143750" y="3357563"/>
            <a:ext cx="11207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Výsledek</a:t>
            </a:r>
          </a:p>
          <a:p>
            <a:r>
              <a:rPr lang="cs-CZ"/>
              <a:t>řízení</a:t>
            </a:r>
          </a:p>
        </p:txBody>
      </p:sp>
      <p:sp>
        <p:nvSpPr>
          <p:cNvPr id="34827" name="TextovéPole 22"/>
          <p:cNvSpPr txBox="1">
            <a:spLocks noChangeArrowheads="1"/>
          </p:cNvSpPr>
          <p:nvPr/>
        </p:nvSpPr>
        <p:spPr bwMode="auto">
          <a:xfrm>
            <a:off x="4857750" y="2357438"/>
            <a:ext cx="1004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poruchy</a:t>
            </a:r>
          </a:p>
        </p:txBody>
      </p:sp>
      <p:sp>
        <p:nvSpPr>
          <p:cNvPr id="34828" name="TextovéPole 23"/>
          <p:cNvSpPr txBox="1">
            <a:spLocks noChangeArrowheads="1"/>
          </p:cNvSpPr>
          <p:nvPr/>
        </p:nvSpPr>
        <p:spPr bwMode="auto">
          <a:xfrm>
            <a:off x="571500" y="2928938"/>
            <a:ext cx="76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Cíl </a:t>
            </a:r>
          </a:p>
          <a:p>
            <a:r>
              <a:rPr lang="cs-CZ"/>
              <a:t>řízení</a:t>
            </a:r>
          </a:p>
        </p:txBody>
      </p:sp>
      <p:sp>
        <p:nvSpPr>
          <p:cNvPr id="34829" name="TextovéPole 24"/>
          <p:cNvSpPr txBox="1">
            <a:spLocks noChangeArrowheads="1"/>
          </p:cNvSpPr>
          <p:nvPr/>
        </p:nvSpPr>
        <p:spPr bwMode="auto">
          <a:xfrm>
            <a:off x="3357563" y="3214688"/>
            <a:ext cx="941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ŘÍZENÍ</a:t>
            </a:r>
          </a:p>
        </p:txBody>
      </p:sp>
      <p:cxnSp>
        <p:nvCxnSpPr>
          <p:cNvPr id="31" name="Tvar 30"/>
          <p:cNvCxnSpPr>
            <a:stCxn id="7" idx="2"/>
          </p:cNvCxnSpPr>
          <p:nvPr/>
        </p:nvCxnSpPr>
        <p:spPr>
          <a:xfrm rot="5400000">
            <a:off x="3518694" y="2839244"/>
            <a:ext cx="500063" cy="3108325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rot="5400000" flipH="1" flipV="1">
            <a:off x="1963738" y="439420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832" name="TextovéPole 33"/>
          <p:cNvSpPr txBox="1">
            <a:spLocks noChangeArrowheads="1"/>
          </p:cNvSpPr>
          <p:nvPr/>
        </p:nvSpPr>
        <p:spPr bwMode="auto">
          <a:xfrm>
            <a:off x="3429000" y="4714875"/>
            <a:ext cx="752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STAV</a:t>
            </a:r>
          </a:p>
        </p:txBody>
      </p:sp>
      <p:sp>
        <p:nvSpPr>
          <p:cNvPr id="35" name="Šipka dolů 34"/>
          <p:cNvSpPr/>
          <p:nvPr/>
        </p:nvSpPr>
        <p:spPr>
          <a:xfrm>
            <a:off x="5572125" y="2714625"/>
            <a:ext cx="4603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Řídicí systémy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Řízení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C00000"/>
                </a:solidFill>
              </a:rPr>
              <a:t>Řízení je cílevědomé působení řídicího systému na řízený systém k dosažení stanoveného cíle</a:t>
            </a:r>
            <a:r>
              <a:rPr lang="cs-CZ" sz="2400" dirty="0" smtClean="0">
                <a:solidFill>
                  <a:srgbClr val="C00000"/>
                </a:solidFill>
              </a:rPr>
              <a:t>.</a:t>
            </a:r>
            <a:endParaRPr lang="cs-CZ" sz="2400" i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000" i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	</a:t>
            </a:r>
            <a:r>
              <a:rPr lang="cs-CZ" sz="2000" b="1" dirty="0" smtClean="0"/>
              <a:t>Automatické</a:t>
            </a:r>
            <a:r>
              <a:rPr lang="cs-CZ" sz="2000" b="1" i="1" dirty="0" smtClean="0"/>
              <a:t> </a:t>
            </a:r>
            <a:r>
              <a:rPr lang="cs-CZ" sz="2000" b="1" dirty="0" smtClean="0"/>
              <a:t>řízení</a:t>
            </a:r>
            <a:r>
              <a:rPr lang="cs-CZ" sz="2000" b="1" i="1" dirty="0" smtClean="0"/>
              <a:t> </a:t>
            </a:r>
            <a:r>
              <a:rPr lang="cs-CZ" sz="2000" i="1" dirty="0" smtClean="0"/>
              <a:t>- </a:t>
            </a:r>
            <a:r>
              <a:rPr lang="cs-CZ" sz="2000" dirty="0" err="1" smtClean="0"/>
              <a:t>řízení</a:t>
            </a:r>
            <a:r>
              <a:rPr lang="cs-CZ" sz="2000" dirty="0" smtClean="0"/>
              <a:t> je prováděno bez účasti člověka.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Ovládání</a:t>
            </a:r>
            <a:r>
              <a:rPr lang="cs-CZ" sz="2000" b="1" dirty="0" smtClean="0"/>
              <a:t> </a:t>
            </a:r>
            <a:r>
              <a:rPr lang="cs-CZ" sz="2000" i="1" dirty="0" smtClean="0"/>
              <a:t>-</a:t>
            </a:r>
            <a:r>
              <a:rPr lang="cs-CZ" sz="2000" dirty="0" smtClean="0"/>
              <a:t> účinky řízení nejsou porovnávány s očekávaným výsledkem, tj. </a:t>
            </a:r>
            <a:r>
              <a:rPr lang="cs-CZ" sz="2000" dirty="0" smtClean="0">
                <a:solidFill>
                  <a:srgbClr val="990000"/>
                </a:solidFill>
              </a:rPr>
              <a:t>řízení bez zpětné vazby</a:t>
            </a:r>
            <a:r>
              <a:rPr lang="cs-CZ" sz="2000" dirty="0" smtClean="0"/>
              <a:t> nebo také systém otevřeného řízení.</a:t>
            </a:r>
          </a:p>
          <a:p>
            <a:pPr eaLnBrk="1" hangingPunct="1">
              <a:lnSpc>
                <a:spcPct val="80000"/>
              </a:lnSpc>
            </a:pPr>
            <a:endParaRPr lang="cs-CZ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Regulace</a:t>
            </a:r>
            <a:r>
              <a:rPr lang="cs-CZ" sz="2800" dirty="0" smtClean="0">
                <a:solidFill>
                  <a:srgbClr val="0070C0"/>
                </a:solidFill>
              </a:rPr>
              <a:t> </a:t>
            </a:r>
            <a:r>
              <a:rPr lang="cs-CZ" sz="2800" i="1" dirty="0" smtClean="0"/>
              <a:t>- </a:t>
            </a:r>
            <a:r>
              <a:rPr lang="cs-CZ" sz="2800" dirty="0" smtClean="0"/>
              <a:t>automatické vyrovnávání odchylek od žádané hodnoty podle určitého kritéria (využívá zpětnou vazbu) 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	</a:t>
            </a:r>
            <a:r>
              <a:rPr lang="cs-CZ" sz="2000" b="1" dirty="0" smtClean="0"/>
              <a:t>Automatická</a:t>
            </a:r>
            <a:r>
              <a:rPr lang="cs-CZ" sz="2000" b="1" i="1" dirty="0" smtClean="0"/>
              <a:t> </a:t>
            </a:r>
            <a:r>
              <a:rPr lang="cs-CZ" sz="2000" b="1" dirty="0" smtClean="0"/>
              <a:t>regulace </a:t>
            </a:r>
            <a:r>
              <a:rPr lang="cs-CZ" sz="2000" dirty="0" smtClean="0"/>
              <a:t>- samočinné udržování regulované veličiny na stanovených hodnotách.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800" dirty="0" smtClean="0"/>
              <a:t>	Obecné schéma systému řízení můžeme v oblasti regulace zakreslit takto:</a:t>
            </a:r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2214563" y="4929188"/>
            <a:ext cx="526387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/>
              <a:t>w – řídicí veličina, e – regulační odchylka</a:t>
            </a:r>
          </a:p>
          <a:p>
            <a:r>
              <a:rPr lang="cs-CZ" sz="2400" dirty="0"/>
              <a:t>u – akční veličina, y – regulovaná veličina</a:t>
            </a:r>
          </a:p>
          <a:p>
            <a:endParaRPr lang="cs-CZ" dirty="0"/>
          </a:p>
        </p:txBody>
      </p:sp>
      <p:pic>
        <p:nvPicPr>
          <p:cNvPr id="6" name="Obrázek 5" descr="Blokové schéma R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41080"/>
            <a:ext cx="6624736" cy="208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b="1" dirty="0" smtClean="0">
                <a:solidFill>
                  <a:srgbClr val="FF0000"/>
                </a:solidFill>
              </a:rPr>
              <a:t>Úvod do informačních systémů</a:t>
            </a:r>
          </a:p>
          <a:p>
            <a:pPr lvl="0"/>
            <a:r>
              <a:rPr lang="cs-CZ" dirty="0" smtClean="0"/>
              <a:t>Podnikové informační systémy – ERP, CRM, MES, HRM, ECM, EAM</a:t>
            </a:r>
          </a:p>
          <a:p>
            <a:pPr lvl="0"/>
            <a:r>
              <a:rPr lang="cs-CZ" dirty="0" smtClean="0"/>
              <a:t>Business Inteligence, datové sklady a možnosti prezentace informací</a:t>
            </a:r>
          </a:p>
          <a:p>
            <a:pPr lvl="0"/>
            <a:r>
              <a:rPr lang="cs-CZ" dirty="0" smtClean="0"/>
              <a:t>Řízení podnikové informatiky </a:t>
            </a:r>
          </a:p>
          <a:p>
            <a:pPr lvl="0"/>
            <a:r>
              <a:rPr lang="cs-CZ" dirty="0" smtClean="0"/>
              <a:t>Právní aspekty SW, licence</a:t>
            </a:r>
          </a:p>
          <a:p>
            <a:pPr lvl="0"/>
            <a:r>
              <a:rPr lang="cs-CZ" dirty="0" smtClean="0"/>
              <a:t>Bezpečnost v informatice, analýza rizik</a:t>
            </a:r>
          </a:p>
          <a:p>
            <a:pPr lvl="0"/>
            <a:r>
              <a:rPr lang="cs-CZ" dirty="0" smtClean="0"/>
              <a:t>Webové stránky – statické, dynamické, vztah mezi grafikou a funkcionalitou, náklady na tvorbu…</a:t>
            </a:r>
          </a:p>
          <a:p>
            <a:pPr lvl="0"/>
            <a:r>
              <a:rPr lang="cs-CZ" dirty="0" smtClean="0"/>
              <a:t>Řízení vývoje SW, metodiky, náklady na vývoj</a:t>
            </a:r>
          </a:p>
          <a:p>
            <a:pPr lvl="0"/>
            <a:r>
              <a:rPr lang="cs-CZ" dirty="0" smtClean="0"/>
              <a:t>DTP, zpracování textů, základy grafiky a typografie</a:t>
            </a:r>
          </a:p>
          <a:p>
            <a:pPr lvl="0"/>
            <a:r>
              <a:rPr lang="cs-CZ" dirty="0" smtClean="0"/>
              <a:t>Internet – technologie a možnosti jejich využití</a:t>
            </a:r>
          </a:p>
          <a:p>
            <a:pPr lvl="0"/>
            <a:r>
              <a:rPr lang="cs-CZ" dirty="0" smtClean="0"/>
              <a:t>Identifikace – biometrie, RFID, NFC</a:t>
            </a:r>
          </a:p>
          <a:p>
            <a:pPr lvl="0"/>
            <a:r>
              <a:rPr lang="cs-CZ" dirty="0" smtClean="0"/>
              <a:t>Elektronický podpis, datové schránky, šifrování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b="1" smtClean="0">
                <a:solidFill>
                  <a:srgbClr val="C00000"/>
                </a:solidFill>
              </a:rPr>
              <a:t>Cíl řízení </a:t>
            </a:r>
            <a:r>
              <a:rPr lang="cs-CZ" i="1" smtClean="0"/>
              <a:t>–</a:t>
            </a:r>
            <a:r>
              <a:rPr lang="cs-CZ" smtClean="0"/>
              <a:t> aby výsledek řízení byl v souladu s požadovaným stavem</a:t>
            </a:r>
            <a:endParaRPr lang="cs-CZ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b="1" smtClean="0">
                <a:solidFill>
                  <a:srgbClr val="C00000"/>
                </a:solidFill>
              </a:rPr>
              <a:t>Optimální řízení </a:t>
            </a:r>
            <a:r>
              <a:rPr lang="cs-CZ" i="1" smtClean="0"/>
              <a:t>- </a:t>
            </a:r>
            <a:r>
              <a:rPr lang="cs-CZ" smtClean="0"/>
              <a:t>dosahování cíle řízení v dané situaci nejlepším možným způsobem.</a:t>
            </a:r>
            <a:endParaRPr lang="cs-CZ" i="1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Životní cyklus IS/IT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smtClean="0"/>
              <a:t>Plánování				1 rok</a:t>
            </a:r>
          </a:p>
          <a:p>
            <a:pPr marL="514350" indent="-514350">
              <a:buFontTx/>
              <a:buAutoNum type="arabicPeriod"/>
            </a:pPr>
            <a:r>
              <a:rPr lang="cs-CZ" smtClean="0"/>
              <a:t>Pořízení (nákup/vývoj)		cca 1 rok</a:t>
            </a:r>
          </a:p>
          <a:p>
            <a:pPr marL="514350" indent="-514350">
              <a:buFontTx/>
              <a:buAutoNum type="arabicPeriod"/>
            </a:pPr>
            <a:r>
              <a:rPr lang="cs-CZ" smtClean="0"/>
              <a:t>Zavádění</a:t>
            </a:r>
          </a:p>
          <a:p>
            <a:pPr marL="514350" indent="-514350">
              <a:buFontTx/>
              <a:buAutoNum type="arabicPeriod"/>
            </a:pPr>
            <a:r>
              <a:rPr lang="cs-CZ" smtClean="0"/>
              <a:t>Provoz a údržba			cca 6-8 let</a:t>
            </a:r>
          </a:p>
          <a:p>
            <a:pPr marL="514350" indent="-514350">
              <a:buFontTx/>
              <a:buAutoNum type="arabicPeriod"/>
            </a:pPr>
            <a:r>
              <a:rPr lang="cs-CZ" smtClean="0"/>
              <a:t>Likvidace</a:t>
            </a:r>
          </a:p>
          <a:p>
            <a:pPr marL="514350" indent="-514350">
              <a:buFontTx/>
              <a:buNone/>
            </a:pPr>
            <a:endParaRPr lang="cs-CZ" smtClean="0"/>
          </a:p>
          <a:p>
            <a:pPr marL="514350" indent="-514350">
              <a:buFontTx/>
              <a:buNone/>
            </a:pPr>
            <a:r>
              <a:rPr lang="cs-CZ" smtClean="0"/>
              <a:t>Životnost podnikových IS &lt; 10 let.</a:t>
            </a:r>
          </a:p>
          <a:p>
            <a:pPr marL="914400" lvl="1" indent="-514350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Pořízení IS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 smtClean="0"/>
          </a:p>
          <a:p>
            <a:pPr algn="ctr">
              <a:buFontTx/>
              <a:buNone/>
            </a:pPr>
            <a:r>
              <a:rPr lang="cs-CZ" dirty="0" smtClean="0"/>
              <a:t>Klíčová otázka pořízení IS je rozhodnutí, zda </a:t>
            </a:r>
            <a:r>
              <a:rPr lang="cs-CZ" b="1" dirty="0" smtClean="0">
                <a:solidFill>
                  <a:srgbClr val="FF0000"/>
                </a:solidFill>
              </a:rPr>
              <a:t>koupit</a:t>
            </a:r>
            <a:r>
              <a:rPr lang="cs-CZ" dirty="0" smtClean="0"/>
              <a:t> hotový IS (dodavatelské řešení) nebo IS </a:t>
            </a:r>
            <a:r>
              <a:rPr lang="cs-CZ" b="1" dirty="0" smtClean="0">
                <a:solidFill>
                  <a:srgbClr val="FF0000"/>
                </a:solidFill>
              </a:rPr>
              <a:t>vyvíjet</a:t>
            </a:r>
            <a:r>
              <a:rPr lang="cs-CZ" dirty="0" smtClean="0"/>
              <a:t>.</a:t>
            </a:r>
          </a:p>
          <a:p>
            <a:pPr algn="ctr">
              <a:buFontTx/>
              <a:buNone/>
            </a:pPr>
            <a:endParaRPr lang="cs-CZ" dirty="0" smtClean="0"/>
          </a:p>
          <a:p>
            <a:pPr algn="ctr">
              <a:buFontTx/>
              <a:buNone/>
            </a:pPr>
            <a:r>
              <a:rPr lang="cs-CZ" dirty="0" smtClean="0"/>
              <a:t>Další možností pořízení je nějaká forma </a:t>
            </a:r>
            <a:r>
              <a:rPr lang="cs-CZ" b="1" dirty="0" smtClean="0">
                <a:solidFill>
                  <a:srgbClr val="FF0000"/>
                </a:solidFill>
              </a:rPr>
              <a:t>outsourcingu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Diskuze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Jaké jsou výhody a nevýhody nákupu IS?</a:t>
            </a:r>
          </a:p>
          <a:p>
            <a:r>
              <a:rPr lang="cs-CZ" smtClean="0"/>
              <a:t>Jaké jsou výhody a nevýhody vlastního vývoje IS?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Pořízení IS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  <a:p>
            <a:pPr algn="ctr">
              <a:buFontTx/>
              <a:buNone/>
            </a:pPr>
            <a:r>
              <a:rPr lang="cs-CZ" sz="4000" smtClean="0">
                <a:solidFill>
                  <a:srgbClr val="C00000"/>
                </a:solidFill>
              </a:rPr>
              <a:t>Čím více se jedná o standardní aplikaci, tím více je výhodnější nákup před vývojem!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Pořízení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Rozhodování nákup/vývoj ovlivňuje také:</a:t>
            </a:r>
          </a:p>
          <a:p>
            <a:pPr>
              <a:buFontTx/>
              <a:buNone/>
              <a:defRPr/>
            </a:pPr>
            <a:endParaRPr lang="cs-CZ" dirty="0" smtClean="0"/>
          </a:p>
          <a:p>
            <a:pPr marL="514350" indent="-514350">
              <a:buFontTx/>
              <a:buAutoNum type="alphaLcParenR"/>
              <a:defRPr/>
            </a:pPr>
            <a:r>
              <a:rPr lang="cs-CZ" dirty="0" smtClean="0"/>
              <a:t>Přizpůsobí se podnikové procesy systému nebo se systém musí přesně napasovat?</a:t>
            </a:r>
          </a:p>
          <a:p>
            <a:pPr marL="514350" indent="-514350">
              <a:buFontTx/>
              <a:buAutoNum type="alphaLcParenR"/>
              <a:defRPr/>
            </a:pPr>
            <a:r>
              <a:rPr lang="cs-CZ" dirty="0" smtClean="0"/>
              <a:t>Kdo a jak bude systém udržovat?</a:t>
            </a:r>
          </a:p>
          <a:p>
            <a:pPr marL="514350" indent="-514350">
              <a:buFontTx/>
              <a:buAutoNum type="alphaLcParenR"/>
              <a:defRPr/>
            </a:pPr>
            <a:r>
              <a:rPr lang="cs-CZ" dirty="0" smtClean="0"/>
              <a:t>Máme dostatečné kapacity pro vývoj?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Dodavatelské řešení pořízení 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cs-CZ" sz="4400" dirty="0" smtClean="0">
                <a:solidFill>
                  <a:srgbClr val="C00000"/>
                </a:solidFill>
              </a:rPr>
              <a:t>Náklady pořízení</a:t>
            </a:r>
          </a:p>
          <a:p>
            <a:pPr algn="ctr">
              <a:buFontTx/>
              <a:buNone/>
              <a:defRPr/>
            </a:pPr>
            <a:endParaRPr lang="cs-CZ" sz="1000" dirty="0" smtClean="0">
              <a:solidFill>
                <a:srgbClr val="C00000"/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/>
              <a:t>Cena HW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/>
              <a:t>Cena SW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/>
              <a:t>Cena implementace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/>
              <a:t>Maintenance fee</a:t>
            </a:r>
            <a:r>
              <a:rPr lang="cs-CZ" dirty="0" smtClean="0"/>
              <a:t> (=údržba)     </a:t>
            </a:r>
            <a:r>
              <a:rPr lang="cs-CZ" sz="2000" dirty="0" smtClean="0"/>
              <a:t>10-20% ceny SW</a:t>
            </a:r>
            <a:endParaRPr lang="cs-CZ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Problémy při návrhu IS z pohledu dodavatele: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Sladění IT s obchodními cíli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Udržování starších systémů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Nárůst složitosti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Rovnováha mezi požadavky zadavatele a riziky projektu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Klesající rozpočty IT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Nepředvídatelné termíny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Nedostatečná průhlednost stavu projektů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Neefektivní komunikace v řešitelském týmu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Současná specifika zavádění 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Krátká doba vývoje</a:t>
            </a:r>
          </a:p>
          <a:p>
            <a:pPr eaLnBrk="1" hangingPunct="1"/>
            <a:r>
              <a:rPr lang="cs-CZ" dirty="0" smtClean="0"/>
              <a:t>Stoupající složitost</a:t>
            </a:r>
          </a:p>
          <a:p>
            <a:pPr eaLnBrk="1" hangingPunct="1"/>
            <a:r>
              <a:rPr lang="cs-CZ" dirty="0" smtClean="0"/>
              <a:t>Vývojové a realizační práce jsou obtížně řiditelné</a:t>
            </a:r>
          </a:p>
          <a:p>
            <a:pPr eaLnBrk="1" hangingPunct="1"/>
            <a:r>
              <a:rPr lang="cs-CZ" dirty="0" smtClean="0"/>
              <a:t>Požadavky na kvalifikaci vývojářů</a:t>
            </a:r>
          </a:p>
          <a:p>
            <a:pPr eaLnBrk="1" hangingPunct="1"/>
            <a:r>
              <a:rPr lang="cs-CZ" dirty="0" smtClean="0"/>
              <a:t>Návaznost fází vývoje na IT technologie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chemeClr val="tx1"/>
                </a:solidFill>
              </a:rPr>
              <a:t>Co zvyšuje nároky na kvalitu služeb IS?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Podniky jsou čím dál více závislé na ICT (při výpadku IS zastavení výroby…)</a:t>
            </a:r>
          </a:p>
          <a:p>
            <a:pPr eaLnBrk="1" hangingPunct="1"/>
            <a:r>
              <a:rPr lang="cs-CZ" sz="2800" smtClean="0"/>
              <a:t>Havárie nebo porucha IS má závažné ekonomické důsledky</a:t>
            </a:r>
          </a:p>
          <a:p>
            <a:pPr eaLnBrk="1" hangingPunct="1"/>
            <a:r>
              <a:rPr lang="cs-CZ" sz="2800" smtClean="0"/>
              <a:t>Požadavky uživatelů jsou stále více přesnější</a:t>
            </a:r>
          </a:p>
          <a:p>
            <a:pPr eaLnBrk="1" hangingPunct="1"/>
            <a:r>
              <a:rPr lang="cs-CZ" sz="2800" smtClean="0"/>
              <a:t>Zvětšuje se důraz na hlídání investic do IT a jejich návratnost</a:t>
            </a:r>
          </a:p>
          <a:p>
            <a:pPr eaLnBrk="1" hangingPunct="1"/>
            <a:r>
              <a:rPr lang="cs-CZ" sz="2800" smtClean="0"/>
              <a:t>Zvyšuje se konkurence dodavatelů</a:t>
            </a:r>
          </a:p>
          <a:p>
            <a:pPr eaLnBrk="1" hangingPunct="1"/>
            <a:r>
              <a:rPr lang="cs-CZ" sz="2800" smtClean="0"/>
              <a:t>Právní legislativa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IS - 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systémy (IS)</a:t>
            </a:r>
          </a:p>
          <a:p>
            <a:r>
              <a:rPr lang="cs-CZ" dirty="0" smtClean="0"/>
              <a:t>Požadavky na IS, efektivnost IS</a:t>
            </a:r>
          </a:p>
          <a:p>
            <a:r>
              <a:rPr lang="cs-CZ" dirty="0" smtClean="0"/>
              <a:t>Historické etapy ve vývoji IS</a:t>
            </a:r>
          </a:p>
          <a:p>
            <a:r>
              <a:rPr lang="cs-CZ" dirty="0" smtClean="0"/>
              <a:t>Řídicí úrovně</a:t>
            </a:r>
          </a:p>
          <a:p>
            <a:r>
              <a:rPr lang="cs-CZ" dirty="0" smtClean="0"/>
              <a:t>Životní cyklus IS</a:t>
            </a:r>
          </a:p>
          <a:p>
            <a:r>
              <a:rPr lang="cs-CZ" dirty="0" smtClean="0"/>
              <a:t>Formy pořízení IS, outsourcing</a:t>
            </a:r>
          </a:p>
          <a:p>
            <a:r>
              <a:rPr lang="cs-CZ" dirty="0" smtClean="0"/>
              <a:t>Přístupy k vývoji IS</a:t>
            </a:r>
          </a:p>
          <a:p>
            <a:r>
              <a:rPr lang="cs-CZ" dirty="0" smtClean="0"/>
              <a:t>Struktura nákladů na IS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Outsourcing IS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Outsourcing IS </a:t>
            </a:r>
            <a:r>
              <a:rPr lang="cs-CZ" dirty="0" smtClean="0"/>
              <a:t>= zajištění implementace a provozu IS externím dodavatelem.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Varianty:  ASP, </a:t>
            </a:r>
            <a:r>
              <a:rPr lang="cs-CZ" dirty="0" err="1" smtClean="0"/>
              <a:t>SaaS</a:t>
            </a:r>
            <a:r>
              <a:rPr lang="cs-CZ" dirty="0" smtClean="0"/>
              <a:t>, </a:t>
            </a:r>
            <a:r>
              <a:rPr lang="cs-CZ" dirty="0" err="1" smtClean="0"/>
              <a:t>PaaS</a:t>
            </a:r>
            <a:r>
              <a:rPr lang="cs-CZ" dirty="0" smtClean="0"/>
              <a:t>, </a:t>
            </a:r>
            <a:r>
              <a:rPr lang="cs-CZ" dirty="0" err="1" smtClean="0"/>
              <a:t>IaaS</a:t>
            </a:r>
            <a:r>
              <a:rPr lang="cs-CZ" dirty="0" smtClean="0"/>
              <a:t>, </a:t>
            </a:r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endParaRPr lang="cs-CZ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Outsourcing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Jaké jsou </a:t>
            </a:r>
            <a:r>
              <a:rPr lang="cs-CZ" b="1" dirty="0" smtClean="0"/>
              <a:t>výhody</a:t>
            </a:r>
            <a:r>
              <a:rPr lang="cs-CZ" dirty="0" smtClean="0"/>
              <a:t> outsourcingu?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sz="2400" dirty="0" smtClean="0"/>
              <a:t>Výhodou outsourcingu je např. přehled o nákladech = lepší plánování a kontrola.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Jaké jsou </a:t>
            </a:r>
            <a:r>
              <a:rPr lang="cs-CZ" b="1" dirty="0" smtClean="0"/>
              <a:t>nevýhody</a:t>
            </a:r>
            <a:r>
              <a:rPr lang="cs-CZ" dirty="0" smtClean="0"/>
              <a:t> </a:t>
            </a:r>
            <a:r>
              <a:rPr lang="cs-CZ" dirty="0" err="1" smtClean="0"/>
              <a:t>osutsourcingu</a:t>
            </a:r>
            <a:r>
              <a:rPr lang="cs-CZ" dirty="0" smtClean="0"/>
              <a:t>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Co je to „implementace“?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Fáze implementace 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Úvodní studie -&gt; </a:t>
            </a:r>
            <a:r>
              <a:rPr lang="cs-CZ" sz="2800" smtClean="0">
                <a:solidFill>
                  <a:srgbClr val="C00000"/>
                </a:solidFill>
              </a:rPr>
              <a:t>„studie proveditelnosti“</a:t>
            </a:r>
          </a:p>
          <a:p>
            <a:pPr eaLnBrk="1" hangingPunct="1"/>
            <a:r>
              <a:rPr lang="cs-CZ" sz="2800" smtClean="0"/>
              <a:t>Globální analýza a návrh</a:t>
            </a:r>
          </a:p>
          <a:p>
            <a:pPr eaLnBrk="1" hangingPunct="1"/>
            <a:r>
              <a:rPr lang="cs-CZ" sz="2800" smtClean="0"/>
              <a:t>Detailní analýza -&gt; </a:t>
            </a:r>
            <a:r>
              <a:rPr lang="cs-CZ" sz="2800" smtClean="0">
                <a:solidFill>
                  <a:srgbClr val="C00000"/>
                </a:solidFill>
              </a:rPr>
              <a:t>„funkční specifikace“</a:t>
            </a:r>
          </a:p>
          <a:p>
            <a:pPr eaLnBrk="1" hangingPunct="1"/>
            <a:r>
              <a:rPr lang="cs-CZ" sz="2800" smtClean="0"/>
              <a:t>Vývoj IS a testování</a:t>
            </a:r>
          </a:p>
          <a:p>
            <a:pPr eaLnBrk="1" hangingPunct="1"/>
            <a:r>
              <a:rPr lang="cs-CZ" sz="2800" smtClean="0"/>
              <a:t>Implementace – zavedení, školení, manuály</a:t>
            </a:r>
          </a:p>
          <a:p>
            <a:pPr eaLnBrk="1" hangingPunct="1"/>
            <a:r>
              <a:rPr lang="cs-CZ" sz="2800" smtClean="0"/>
              <a:t>Uvedení do provozu + zkušební doba, testování</a:t>
            </a:r>
          </a:p>
          <a:p>
            <a:pPr eaLnBrk="1" hangingPunct="1"/>
            <a:r>
              <a:rPr lang="cs-CZ" sz="2800" smtClean="0"/>
              <a:t>Provoz – záruční servis</a:t>
            </a:r>
          </a:p>
          <a:p>
            <a:pPr eaLnBrk="1" hangingPunct="1"/>
            <a:r>
              <a:rPr lang="cs-CZ" sz="2800" smtClean="0"/>
              <a:t>Provoz – pozáruční servis, technická podpora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Scénáře vývoje 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Dissatisfier</a:t>
            </a:r>
            <a:r>
              <a:rPr lang="cs-CZ" smtClean="0"/>
              <a:t> (nezbytnost) </a:t>
            </a:r>
            <a:r>
              <a:rPr lang="cs-CZ" smtClean="0">
                <a:solidFill>
                  <a:srgbClr val="C00000"/>
                </a:solidFill>
              </a:rPr>
              <a:t>Samozřejmost</a:t>
            </a:r>
            <a:endParaRPr lang="cs-CZ" smtClean="0"/>
          </a:p>
          <a:p>
            <a:pPr eaLnBrk="1" hangingPunct="1"/>
            <a:r>
              <a:rPr lang="cs-CZ" smtClean="0"/>
              <a:t>Satisfier (požadované fce) </a:t>
            </a:r>
            <a:r>
              <a:rPr lang="cs-CZ" smtClean="0">
                <a:solidFill>
                  <a:srgbClr val="C00000"/>
                </a:solidFill>
              </a:rPr>
              <a:t>Spokojenost</a:t>
            </a:r>
            <a:endParaRPr lang="cs-CZ" smtClean="0"/>
          </a:p>
          <a:p>
            <a:pPr eaLnBrk="1" hangingPunct="1"/>
            <a:r>
              <a:rPr lang="cs-CZ" smtClean="0"/>
              <a:t>Exciter (funkce navíc) </a:t>
            </a:r>
            <a:r>
              <a:rPr lang="cs-CZ" smtClean="0">
                <a:solidFill>
                  <a:srgbClr val="C00000"/>
                </a:solidFill>
              </a:rPr>
              <a:t>Nadšení</a:t>
            </a:r>
            <a:endParaRPr lang="cs-CZ" smtClean="0"/>
          </a:p>
          <a:p>
            <a:pPr eaLnBrk="1" hangingPunct="1">
              <a:buFontTx/>
              <a:buNone/>
            </a:pPr>
            <a:endParaRPr lang="cs-CZ" sz="1200" smtClean="0"/>
          </a:p>
          <a:p>
            <a:pPr eaLnBrk="1" hangingPunct="1">
              <a:buFontTx/>
              <a:buNone/>
            </a:pPr>
            <a:r>
              <a:rPr lang="cs-CZ" sz="1600" smtClean="0"/>
              <a:t>Disatisfier můžeme chápat jako něco, bez čeho daný produkt nebo služba nefunguje, ale co je bráno jako samozřejmost. Příkladem je fakt, že aplikace běží v operačním systému nebo že je „nějak“ řešeno zálohování.</a:t>
            </a:r>
          </a:p>
          <a:p>
            <a:pPr eaLnBrk="1" hangingPunct="1">
              <a:buFontTx/>
              <a:buNone/>
            </a:pPr>
            <a:r>
              <a:rPr lang="cs-CZ" sz="2800" smtClean="0"/>
              <a:t>Vývoj IS se oproti jiným odvětvím liší tím, že objem „dissatisfier“ (=nezbytnosti) je značný.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 </a:t>
            </a:r>
            <a:r>
              <a:rPr lang="cs-CZ" dirty="0" smtClean="0"/>
              <a:t>vývoji a nasazení </a:t>
            </a:r>
            <a:r>
              <a:rPr lang="cs-CZ" dirty="0" smtClean="0"/>
              <a:t>IS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4000" b="1" dirty="0" err="1" smtClean="0">
                <a:solidFill>
                  <a:srgbClr val="0070C0"/>
                </a:solidFill>
              </a:rPr>
              <a:t>Úkolocentrický</a:t>
            </a:r>
            <a:r>
              <a:rPr lang="cs-CZ" sz="4000" b="1" dirty="0" smtClean="0">
                <a:solidFill>
                  <a:srgbClr val="0070C0"/>
                </a:solidFill>
              </a:rPr>
              <a:t> (</a:t>
            </a:r>
            <a:r>
              <a:rPr lang="cs-CZ" sz="4000" b="1" dirty="0" err="1" smtClean="0">
                <a:solidFill>
                  <a:srgbClr val="0070C0"/>
                </a:solidFill>
              </a:rPr>
              <a:t>work</a:t>
            </a:r>
            <a:r>
              <a:rPr lang="cs-CZ" sz="4000" b="1" dirty="0" smtClean="0">
                <a:solidFill>
                  <a:srgbClr val="0070C0"/>
                </a:solidFill>
              </a:rPr>
              <a:t>-</a:t>
            </a:r>
            <a:r>
              <a:rPr lang="cs-CZ" sz="4000" b="1" dirty="0" err="1" smtClean="0">
                <a:solidFill>
                  <a:srgbClr val="0070C0"/>
                </a:solidFill>
              </a:rPr>
              <a:t>down</a:t>
            </a:r>
            <a:r>
              <a:rPr lang="cs-CZ" sz="40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None/>
            </a:pPr>
            <a:r>
              <a:rPr lang="cs-CZ" sz="4000" b="1" dirty="0" err="1" smtClean="0">
                <a:solidFill>
                  <a:srgbClr val="0070C0"/>
                </a:solidFill>
              </a:rPr>
              <a:t>Hodnotocentrický</a:t>
            </a:r>
            <a:r>
              <a:rPr lang="cs-CZ" sz="4000" b="1" dirty="0" smtClean="0">
                <a:solidFill>
                  <a:srgbClr val="0070C0"/>
                </a:solidFill>
              </a:rPr>
              <a:t> (</a:t>
            </a:r>
            <a:r>
              <a:rPr lang="cs-CZ" sz="4000" b="1" dirty="0" err="1" smtClean="0">
                <a:solidFill>
                  <a:srgbClr val="0070C0"/>
                </a:solidFill>
              </a:rPr>
              <a:t>value</a:t>
            </a:r>
            <a:r>
              <a:rPr lang="cs-CZ" sz="4000" b="1" dirty="0" smtClean="0">
                <a:solidFill>
                  <a:srgbClr val="0070C0"/>
                </a:solidFill>
              </a:rPr>
              <a:t>-</a:t>
            </a:r>
            <a:r>
              <a:rPr lang="cs-CZ" sz="4000" b="1" dirty="0" err="1" smtClean="0">
                <a:solidFill>
                  <a:srgbClr val="0070C0"/>
                </a:solidFill>
              </a:rPr>
              <a:t>up</a:t>
            </a:r>
            <a:r>
              <a:rPr lang="cs-CZ" sz="4000" b="1" dirty="0" smtClean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>
                <a:solidFill>
                  <a:srgbClr val="002060"/>
                </a:solidFill>
              </a:rPr>
              <a:t>Úkolocentrický přístup </a:t>
            </a:r>
            <a:br>
              <a:rPr lang="cs-CZ" smtClean="0">
                <a:solidFill>
                  <a:srgbClr val="002060"/>
                </a:solidFill>
              </a:rPr>
            </a:br>
            <a:r>
              <a:rPr lang="cs-CZ" smtClean="0">
                <a:solidFill>
                  <a:srgbClr val="002060"/>
                </a:solidFill>
              </a:rPr>
              <a:t>(work-down)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r>
              <a:rPr lang="cs-CZ" sz="2800" smtClean="0"/>
              <a:t>Metodika vývoje IS – postupuje se podle daného plánu (harmonogramu), který se rozpadá do řady konkrétních úkolů</a:t>
            </a:r>
          </a:p>
          <a:p>
            <a:pPr eaLnBrk="1" hangingPunct="1">
              <a:buFontTx/>
              <a:buNone/>
            </a:pPr>
            <a:r>
              <a:rPr lang="cs-CZ" sz="2800" smtClean="0"/>
              <a:t>Úkoly jsou postupně realizovány.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2060"/>
                </a:solidFill>
              </a:rPr>
              <a:t>Úkolocentrický přístup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Uplatnění u projektů s dobře známým návrhem a nízkými riziky</a:t>
            </a:r>
          </a:p>
          <a:p>
            <a:r>
              <a:rPr lang="cs-CZ" smtClean="0"/>
              <a:t>Výhodou tohoto přístupu je kontrola a přehled nad postupem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002060"/>
                </a:solidFill>
              </a:rPr>
              <a:t>Hodnotocentrický přístup (value-up)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None/>
            </a:pPr>
            <a:r>
              <a:rPr lang="cs-CZ" smtClean="0"/>
              <a:t>Vývoj probíhá v interakcích – v každé interakci je kladen důraz na hodnotu IS pro zákazníka, která se může průběžně zvyšovat.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Hodnotocentrický přístup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Zaměření na průběžné vytváření hodnoty</a:t>
            </a:r>
          </a:p>
          <a:p>
            <a:r>
              <a:rPr lang="cs-CZ" smtClean="0"/>
              <a:t>Zapojení zákazníka do řešení projektu</a:t>
            </a:r>
          </a:p>
          <a:p>
            <a:r>
              <a:rPr lang="cs-CZ" smtClean="0"/>
              <a:t>Očekáváme nejistotu a jsme na ni připraveni</a:t>
            </a:r>
          </a:p>
          <a:p>
            <a:r>
              <a:rPr lang="cs-CZ" smtClean="0"/>
              <a:t>Zdrojem hodnoty jsou jednotlivci – uznáním zvyšujeme kreativitu</a:t>
            </a:r>
          </a:p>
          <a:p>
            <a:r>
              <a:rPr lang="cs-CZ" smtClean="0"/>
              <a:t>Výkon povzbuzujeme skupinovou zodpovědností za výsledku a efektivitu týmu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Vnímání pojmu „informační systém“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Konstatování z provozní praxe: </a:t>
            </a:r>
          </a:p>
          <a:p>
            <a:pPr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	„V našem podniku jsme třicet let žádný informační systém neměli, a nějak jsme fungovali. Takže žádný informační systém nepotřebujeme.“</a:t>
            </a:r>
          </a:p>
          <a:p>
            <a:pPr>
              <a:buFontTx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Srovnání přístupů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Úkolocentrický přístup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Hodnotocentrický přístup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Plán a návrh</a:t>
                      </a:r>
                      <a:r>
                        <a:rPr lang="cs-CZ" baseline="0" dirty="0" smtClean="0"/>
                        <a:t> musí být bezchybný, snaha zabránit změnám plánu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Změna je přirozená. Plánování probíhá po celou dobu projektu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Primárním měřítkem je dokončení</a:t>
                      </a:r>
                      <a:r>
                        <a:rPr lang="cs-CZ" baseline="0" dirty="0" smtClean="0"/>
                        <a:t> úkolů.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Primárním měřítkem jsou výsledky, které jsou pro zákazníka hodnotné.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Kvalita</a:t>
                      </a:r>
                      <a:r>
                        <a:rPr lang="cs-CZ" baseline="0" dirty="0" smtClean="0"/>
                        <a:t> je definována splněním specifikace. Ta musí proto být správná hned na začátku.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Kvalita je dána hodnotou pro zákazníka,</a:t>
                      </a:r>
                      <a:r>
                        <a:rPr lang="cs-CZ" baseline="0" dirty="0" smtClean="0"/>
                        <a:t> její vnímání se může měnit. Zákazník může formulovat kvalitu, až dostane fungující software.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Úkoly se stanovují</a:t>
                      </a:r>
                      <a:r>
                        <a:rPr lang="cs-CZ" baseline="0" dirty="0" smtClean="0"/>
                        <a:t> dopředu, odchylkami se nemusíme zabývat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Odchylka je součást procesních toků. Odchylky</a:t>
                      </a:r>
                      <a:r>
                        <a:rPr lang="cs-CZ" baseline="0" dirty="0" smtClean="0"/>
                        <a:t> musíte pochopit a snížit jej.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Omezení času, zdrojů a funkcionality</a:t>
                      </a:r>
                      <a:r>
                        <a:rPr lang="cs-CZ" baseline="0" dirty="0" smtClean="0"/>
                        <a:t> určují co můžete dosáhnout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Omezení se mohou a nemusí týkat času, zdrojů a kvality. Je třeba najít slabé místo omezující kvalitu a pracovat na jeho odstranění.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pro návrh IS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>
                <a:solidFill>
                  <a:srgbClr val="FF0000"/>
                </a:solidFill>
              </a:rPr>
              <a:t>	Kritérium úspěchu IS: 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snadnost ovládání 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rychlost uvedení na trh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	</a:t>
            </a:r>
            <a:r>
              <a:rPr lang="cs-CZ" sz="2800" dirty="0" smtClean="0"/>
              <a:t>Je výhodnější vytvořit aplikaci, která bude rozšiřitelná v budoucnu než monolitický systém, který bude obsahovat všechny možné funkce.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výdajů na IS/IT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smtClean="0"/>
              <a:t>HW</a:t>
            </a:r>
          </a:p>
          <a:p>
            <a:r>
              <a:rPr lang="cs-CZ" sz="2800" smtClean="0"/>
              <a:t>SW</a:t>
            </a:r>
          </a:p>
          <a:p>
            <a:r>
              <a:rPr lang="cs-CZ" sz="2800" smtClean="0"/>
              <a:t>Pracovníci</a:t>
            </a:r>
          </a:p>
          <a:p>
            <a:r>
              <a:rPr lang="cs-CZ" sz="2800" smtClean="0"/>
              <a:t>Servis HW</a:t>
            </a:r>
          </a:p>
          <a:p>
            <a:r>
              <a:rPr lang="cs-CZ" sz="2800" smtClean="0"/>
              <a:t>Vývoj aplikačního SW</a:t>
            </a:r>
          </a:p>
          <a:p>
            <a:r>
              <a:rPr lang="cs-CZ" sz="2800" smtClean="0"/>
              <a:t>Údržba SW</a:t>
            </a:r>
          </a:p>
          <a:p>
            <a:r>
              <a:rPr lang="cs-CZ" sz="2800" smtClean="0"/>
              <a:t>Komunikační služby</a:t>
            </a:r>
          </a:p>
          <a:p>
            <a:r>
              <a:rPr lang="cs-CZ" sz="2800" smtClean="0"/>
              <a:t>Zpracování agend</a:t>
            </a:r>
          </a:p>
          <a:p>
            <a:r>
              <a:rPr lang="cs-CZ" sz="2800" smtClean="0"/>
              <a:t>Režie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Režie IS/IT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Materiálová režie</a:t>
            </a:r>
          </a:p>
          <a:p>
            <a:r>
              <a:rPr lang="cs-CZ" smtClean="0"/>
              <a:t>Energie</a:t>
            </a:r>
          </a:p>
          <a:p>
            <a:r>
              <a:rPr lang="cs-CZ" smtClean="0"/>
              <a:t>Správní režie (platy řídicích pracovníků)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Výdaje do IS/IT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Nevydáváme příliš mnoho?</a:t>
            </a:r>
          </a:p>
          <a:p>
            <a:r>
              <a:rPr lang="cs-CZ" smtClean="0"/>
              <a:t>Nevydáváme příliš málo?</a:t>
            </a:r>
          </a:p>
          <a:p>
            <a:r>
              <a:rPr lang="cs-CZ" smtClean="0"/>
              <a:t>Jsme ve výdajích srovnatelní s konkurencí?</a:t>
            </a:r>
          </a:p>
          <a:p>
            <a:r>
              <a:rPr lang="cs-CZ" smtClean="0"/>
              <a:t>Je struktura našich výdajů do IS  v pořádku?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Výdaje do IS/IT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Výdaje mají </a:t>
            </a:r>
            <a:r>
              <a:rPr lang="cs-CZ" b="1" dirty="0" smtClean="0">
                <a:solidFill>
                  <a:srgbClr val="0070C0"/>
                </a:solidFill>
              </a:rPr>
              <a:t>dolní hranici </a:t>
            </a:r>
            <a:r>
              <a:rPr lang="cs-CZ" dirty="0" smtClean="0"/>
              <a:t>i </a:t>
            </a:r>
            <a:r>
              <a:rPr lang="cs-CZ" b="1" dirty="0" smtClean="0">
                <a:solidFill>
                  <a:srgbClr val="0070C0"/>
                </a:solidFill>
              </a:rPr>
              <a:t>stav nasycení</a:t>
            </a:r>
            <a:r>
              <a:rPr lang="cs-CZ" dirty="0" smtClean="0"/>
              <a:t>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	O stavu nasycení hovoříme v případě, kdy zvýšení výdajů již nevede k zvýšení výkonu nebo kvality.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TCO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>
                <a:solidFill>
                  <a:srgbClr val="0070C0"/>
                </a:solidFill>
              </a:rPr>
              <a:t>TCO = </a:t>
            </a:r>
            <a:r>
              <a:rPr lang="cs-CZ" dirty="0" err="1" smtClean="0">
                <a:solidFill>
                  <a:srgbClr val="0070C0"/>
                </a:solidFill>
              </a:rPr>
              <a:t>Total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Cost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of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Ownership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</a:p>
          <a:p>
            <a:pPr>
              <a:buFontTx/>
              <a:buNone/>
              <a:defRPr/>
            </a:pPr>
            <a:endParaRPr lang="cs-CZ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/>
              <a:t>Investice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/>
              <a:t>Technická podpora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/>
              <a:t>Řízení (administrativa)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/>
              <a:t>Činnost koncového uživatele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Účelnost (effectivnes)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endParaRPr lang="cs-CZ" dirty="0" smtClean="0"/>
          </a:p>
        </p:txBody>
      </p:sp>
      <p:sp>
        <p:nvSpPr>
          <p:cNvPr id="34820" name="TextovéPole 3"/>
          <p:cNvSpPr txBox="1">
            <a:spLocks noChangeArrowheads="1"/>
          </p:cNvSpPr>
          <p:nvPr/>
        </p:nvSpPr>
        <p:spPr bwMode="auto">
          <a:xfrm>
            <a:off x="2714625" y="3000375"/>
            <a:ext cx="3944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Dosažená hodnota cíle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571750" y="3571875"/>
            <a:ext cx="41433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2" name="TextovéPole 6"/>
          <p:cNvSpPr txBox="1">
            <a:spLocks noChangeArrowheads="1"/>
          </p:cNvSpPr>
          <p:nvPr/>
        </p:nvSpPr>
        <p:spPr bwMode="auto">
          <a:xfrm>
            <a:off x="2714625" y="3643313"/>
            <a:ext cx="4017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Plánovaná hodnota cíle</a:t>
            </a:r>
          </a:p>
        </p:txBody>
      </p:sp>
      <p:sp>
        <p:nvSpPr>
          <p:cNvPr id="34823" name="TextovéPole 7"/>
          <p:cNvSpPr txBox="1">
            <a:spLocks noChangeArrowheads="1"/>
          </p:cNvSpPr>
          <p:nvPr/>
        </p:nvSpPr>
        <p:spPr bwMode="auto">
          <a:xfrm>
            <a:off x="571500" y="328612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/>
              <a:t>Účelnost =</a:t>
            </a:r>
          </a:p>
        </p:txBody>
      </p:sp>
      <p:sp>
        <p:nvSpPr>
          <p:cNvPr id="34824" name="TextovéPole 7"/>
          <p:cNvSpPr txBox="1">
            <a:spLocks noChangeArrowheads="1"/>
          </p:cNvSpPr>
          <p:nvPr/>
        </p:nvSpPr>
        <p:spPr bwMode="auto">
          <a:xfrm>
            <a:off x="6875463" y="3357563"/>
            <a:ext cx="1441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/>
              <a:t>* 100 [%]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ROI – návratnost investice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b="1" dirty="0" smtClean="0">
                <a:solidFill>
                  <a:srgbClr val="0070C0"/>
                </a:solidFill>
              </a:rPr>
              <a:t>ROI – </a:t>
            </a:r>
            <a:r>
              <a:rPr lang="cs-CZ" b="1" dirty="0" err="1" smtClean="0">
                <a:solidFill>
                  <a:srgbClr val="0070C0"/>
                </a:solidFill>
              </a:rPr>
              <a:t>Return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of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</a:rPr>
              <a:t>Investment</a:t>
            </a:r>
            <a:r>
              <a:rPr lang="cs-CZ" b="1" dirty="0" smtClean="0">
                <a:solidFill>
                  <a:srgbClr val="0070C0"/>
                </a:solidFill>
              </a:rPr>
              <a:t>  </a:t>
            </a:r>
          </a:p>
          <a:p>
            <a:pPr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		</a:t>
            </a:r>
            <a:endParaRPr lang="cs-CZ" b="1" dirty="0" smtClean="0"/>
          </a:p>
          <a:p>
            <a:pPr>
              <a:buFontTx/>
              <a:buNone/>
            </a:pPr>
            <a:r>
              <a:rPr lang="cs-CZ" sz="2800" b="1" dirty="0" smtClean="0"/>
              <a:t>ROI = výnosy / investice(=náklady) * 100</a:t>
            </a:r>
            <a:r>
              <a:rPr lang="cs-CZ" sz="2800" dirty="0" smtClean="0"/>
              <a:t> </a:t>
            </a:r>
            <a:r>
              <a:rPr lang="cs-CZ" sz="2800" b="1" dirty="0" smtClean="0"/>
              <a:t>[%] </a:t>
            </a:r>
            <a:endParaRPr lang="cs-CZ" sz="2800" dirty="0" smtClean="0"/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sz="2400" dirty="0" smtClean="0"/>
              <a:t>Pokud je ROI = 100 %, výnosy plně pokryly investice. </a:t>
            </a:r>
          </a:p>
          <a:p>
            <a:pPr>
              <a:buFontTx/>
              <a:buNone/>
            </a:pPr>
            <a:r>
              <a:rPr lang="cs-CZ" sz="2400" dirty="0" smtClean="0"/>
              <a:t>Pokud je ROI &gt; 100 %, projekt generuje zisk. </a:t>
            </a:r>
          </a:p>
          <a:p>
            <a:pPr>
              <a:buFontTx/>
              <a:buNone/>
            </a:pPr>
            <a:r>
              <a:rPr lang="cs-CZ" sz="2400" dirty="0" smtClean="0"/>
              <a:t>Pokud je ROI &lt; 100 %, projekt je ve ztrátě.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 </a:t>
            </a:r>
            <a:r>
              <a:rPr lang="cs-CZ" smtClean="0"/>
              <a:t>do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systémy (IS)</a:t>
            </a:r>
          </a:p>
          <a:p>
            <a:r>
              <a:rPr lang="cs-CZ" dirty="0" smtClean="0"/>
              <a:t>Požadavky na IS, efektivnost IS</a:t>
            </a:r>
          </a:p>
          <a:p>
            <a:r>
              <a:rPr lang="cs-CZ" dirty="0" smtClean="0"/>
              <a:t>Historické etapy ve vývoji IS</a:t>
            </a:r>
          </a:p>
          <a:p>
            <a:r>
              <a:rPr lang="cs-CZ" dirty="0" smtClean="0"/>
              <a:t>Řídicí úrovně</a:t>
            </a:r>
          </a:p>
          <a:p>
            <a:r>
              <a:rPr lang="cs-CZ" dirty="0" smtClean="0"/>
              <a:t>Životní cyklus IS</a:t>
            </a:r>
          </a:p>
          <a:p>
            <a:r>
              <a:rPr lang="cs-CZ" dirty="0" smtClean="0"/>
              <a:t>Formy pořízení IS, outsourcing</a:t>
            </a:r>
          </a:p>
          <a:p>
            <a:r>
              <a:rPr lang="cs-CZ" dirty="0" smtClean="0"/>
              <a:t>Přístupy k vývoji IS</a:t>
            </a:r>
          </a:p>
          <a:p>
            <a:r>
              <a:rPr lang="cs-CZ" dirty="0" smtClean="0"/>
              <a:t>Struktura nákladů na IS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Složky informačního systému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Programové vybavení (software)</a:t>
            </a:r>
          </a:p>
          <a:p>
            <a:r>
              <a:rPr lang="cs-CZ" smtClean="0"/>
              <a:t>Hardware</a:t>
            </a:r>
          </a:p>
          <a:p>
            <a:r>
              <a:rPr lang="cs-CZ" smtClean="0"/>
              <a:t>Databáze</a:t>
            </a:r>
          </a:p>
          <a:p>
            <a:r>
              <a:rPr lang="cs-CZ" smtClean="0"/>
              <a:t>Lidská složka (peopleware)</a:t>
            </a:r>
          </a:p>
          <a:p>
            <a:r>
              <a:rPr lang="cs-CZ" smtClean="0"/>
              <a:t>Organizační uspořádání (orgware)</a:t>
            </a:r>
          </a:p>
          <a:p>
            <a:r>
              <a:rPr lang="cs-CZ" smtClean="0"/>
              <a:t>Kontext informačního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Požadavky na informační systém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Spolehlivost</a:t>
            </a:r>
          </a:p>
          <a:p>
            <a:r>
              <a:rPr lang="cs-CZ" dirty="0" smtClean="0"/>
              <a:t>Efektivní </a:t>
            </a:r>
            <a:r>
              <a:rPr lang="cs-CZ" dirty="0" err="1" smtClean="0"/>
              <a:t>provozovatelnost</a:t>
            </a:r>
            <a:r>
              <a:rPr lang="cs-CZ" dirty="0" smtClean="0"/>
              <a:t> (ve vztahu k nákladům)</a:t>
            </a:r>
          </a:p>
          <a:p>
            <a:r>
              <a:rPr lang="cs-CZ" dirty="0" smtClean="0"/>
              <a:t>Pružnost (schopnost rozvoje)</a:t>
            </a:r>
          </a:p>
          <a:p>
            <a:r>
              <a:rPr lang="cs-CZ" dirty="0" smtClean="0"/>
              <a:t>Udržovatelnost</a:t>
            </a:r>
          </a:p>
          <a:p>
            <a:r>
              <a:rPr lang="cs-CZ" dirty="0" smtClean="0"/>
              <a:t>Bezpečnost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Poskytované informace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Periodické sestavy („</a:t>
            </a:r>
            <a:r>
              <a:rPr lang="cs-CZ" dirty="0" err="1" smtClean="0"/>
              <a:t>canned</a:t>
            </a:r>
            <a:r>
              <a:rPr lang="cs-CZ" dirty="0" smtClean="0"/>
              <a:t> </a:t>
            </a:r>
            <a:r>
              <a:rPr lang="cs-CZ" dirty="0" err="1" smtClean="0"/>
              <a:t>reports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Ad-hoc (on-line) dotazy</a:t>
            </a:r>
          </a:p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dashboards</a:t>
            </a:r>
            <a:r>
              <a:rPr lang="cs-CZ" dirty="0" smtClean="0"/>
              <a:t>, </a:t>
            </a:r>
            <a:r>
              <a:rPr lang="cs-CZ" dirty="0" err="1" smtClean="0"/>
              <a:t>scorecards</a:t>
            </a:r>
            <a:r>
              <a:rPr lang="cs-CZ" dirty="0" smtClean="0"/>
              <a:t>, Excel, OLAP…</a:t>
            </a:r>
          </a:p>
          <a:p>
            <a:pPr>
              <a:buFontTx/>
              <a:buNone/>
            </a:pPr>
            <a:endParaRPr lang="cs-CZ" dirty="0" smtClean="0"/>
          </a:p>
          <a:p>
            <a:pPr lvl="1">
              <a:buFontTx/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Požadavky na informace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sz="2800" b="1" dirty="0" smtClean="0"/>
              <a:t>Požadavky</a:t>
            </a:r>
            <a:r>
              <a:rPr lang="cs-CZ" sz="2800" dirty="0" smtClean="0"/>
              <a:t> na poskytované informace: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Včasné</a:t>
            </a:r>
            <a:r>
              <a:rPr lang="cs-CZ" dirty="0" smtClean="0"/>
              <a:t> (aktuální)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Relevantní</a:t>
            </a:r>
            <a:r>
              <a:rPr lang="cs-CZ" dirty="0" smtClean="0"/>
              <a:t> (odpovídající potřebám)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Přesné</a:t>
            </a:r>
            <a:r>
              <a:rPr lang="cs-CZ" dirty="0" smtClean="0"/>
              <a:t> (bez chyb a bez možnosti chybné interpretace)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Ověřitelné</a:t>
            </a:r>
            <a:r>
              <a:rPr lang="cs-CZ" dirty="0" smtClean="0"/>
              <a:t> (kontrolní mechanismy)</a:t>
            </a:r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 algn="ctr">
              <a:buFontTx/>
              <a:buNone/>
            </a:pPr>
            <a:r>
              <a:rPr lang="cs-CZ" smtClean="0"/>
              <a:t>V souvislosti s informačními systémy se můžeme setkat s pojmem </a:t>
            </a:r>
            <a:r>
              <a:rPr lang="cs-CZ" smtClean="0">
                <a:solidFill>
                  <a:srgbClr val="FF0000"/>
                </a:solidFill>
              </a:rPr>
              <a:t>efektivnost IS</a:t>
            </a:r>
            <a:r>
              <a:rPr lang="cs-CZ" smtClean="0"/>
              <a:t>.</a:t>
            </a:r>
          </a:p>
          <a:p>
            <a:pPr algn="ctr">
              <a:buFontTx/>
              <a:buNone/>
            </a:pPr>
            <a:endParaRPr lang="cs-CZ" smtClean="0"/>
          </a:p>
          <a:p>
            <a:pPr algn="ctr">
              <a:buFontTx/>
              <a:buNone/>
            </a:pPr>
            <a:r>
              <a:rPr lang="cs-CZ" smtClean="0"/>
              <a:t>Co znamená efektivnost?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1280</Words>
  <Application>Microsoft Office PowerPoint</Application>
  <PresentationFormat>Předvádění na obrazovce (4:3)</PresentationFormat>
  <Paragraphs>305</Paragraphs>
  <Slides>49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Motiv sady Office</vt:lpstr>
      <vt:lpstr>Aplikace VT v hospodářské praxi Úvod do informačních systémů </vt:lpstr>
      <vt:lpstr>Osnova předmětu</vt:lpstr>
      <vt:lpstr>Úvod do IS - osnova</vt:lpstr>
      <vt:lpstr>Vnímání pojmu „informační systém“</vt:lpstr>
      <vt:lpstr>Složky informačního systému</vt:lpstr>
      <vt:lpstr>Požadavky na informační systém</vt:lpstr>
      <vt:lpstr>Poskytované informace</vt:lpstr>
      <vt:lpstr>Požadavky na informace</vt:lpstr>
      <vt:lpstr>Snímek 9</vt:lpstr>
      <vt:lpstr>Efektivnost</vt:lpstr>
      <vt:lpstr>Problém vyhodnocení efektivnosti u IS</vt:lpstr>
      <vt:lpstr>Historické vývojové etapy IS</vt:lpstr>
      <vt:lpstr>Dvě možné cesty pořizování IS</vt:lpstr>
      <vt:lpstr>IS v podniku</vt:lpstr>
      <vt:lpstr>Informační systém a řízení</vt:lpstr>
      <vt:lpstr>Řízení</vt:lpstr>
      <vt:lpstr>Schéma obecného systému řízení</vt:lpstr>
      <vt:lpstr>Řídicí systémy</vt:lpstr>
      <vt:lpstr>Regulace</vt:lpstr>
      <vt:lpstr>Řízení</vt:lpstr>
      <vt:lpstr>Životní cyklus IS/IT</vt:lpstr>
      <vt:lpstr>Pořízení IS</vt:lpstr>
      <vt:lpstr>Diskuze</vt:lpstr>
      <vt:lpstr>Pořízení IS</vt:lpstr>
      <vt:lpstr>Pořízení IS</vt:lpstr>
      <vt:lpstr>Dodavatelské řešení pořízení IS</vt:lpstr>
      <vt:lpstr>Problémy při návrhu IS z pohledu dodavatele:</vt:lpstr>
      <vt:lpstr>Současná specifika zavádění IS</vt:lpstr>
      <vt:lpstr>Co zvyšuje nároky na kvalitu služeb IS?</vt:lpstr>
      <vt:lpstr>Outsourcing IS</vt:lpstr>
      <vt:lpstr>Outsourcing</vt:lpstr>
      <vt:lpstr>Snímek 32</vt:lpstr>
      <vt:lpstr>Fáze implementace IS</vt:lpstr>
      <vt:lpstr>Scénáře vývoje IS</vt:lpstr>
      <vt:lpstr>Přístupy k vývoji a nasazení IS</vt:lpstr>
      <vt:lpstr>Úkolocentrický přístup  (work-down)</vt:lpstr>
      <vt:lpstr>Úkolocentrický přístup</vt:lpstr>
      <vt:lpstr>Hodnotocentrický přístup (value-up)</vt:lpstr>
      <vt:lpstr>Hodnotocentrický přístup</vt:lpstr>
      <vt:lpstr>Srovnání přístupů</vt:lpstr>
      <vt:lpstr>Doporučení pro návrh IS</vt:lpstr>
      <vt:lpstr>Struktura výdajů na IS/IT</vt:lpstr>
      <vt:lpstr>Režie IS/IT</vt:lpstr>
      <vt:lpstr>Výdaje do IS/IT</vt:lpstr>
      <vt:lpstr>Výdaje do IS/IT</vt:lpstr>
      <vt:lpstr>TCO</vt:lpstr>
      <vt:lpstr>Účelnost (effectivnes)</vt:lpstr>
      <vt:lpstr>ROI – návratnost investice</vt:lpstr>
      <vt:lpstr>Úvod do 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VT v hospodářské praxi</dc:title>
  <cp:lastModifiedBy>Roman Danel</cp:lastModifiedBy>
  <cp:revision>18</cp:revision>
  <dcterms:modified xsi:type="dcterms:W3CDTF">2015-09-13T20:36:27Z</dcterms:modified>
</cp:coreProperties>
</file>